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326" r:id="rId2"/>
    <p:sldId id="412" r:id="rId3"/>
    <p:sldId id="413" r:id="rId4"/>
    <p:sldId id="414" r:id="rId5"/>
    <p:sldId id="415" r:id="rId6"/>
    <p:sldId id="410" r:id="rId7"/>
    <p:sldId id="425" r:id="rId8"/>
    <p:sldId id="426" r:id="rId9"/>
    <p:sldId id="384" r:id="rId10"/>
    <p:sldId id="386" r:id="rId11"/>
    <p:sldId id="387" r:id="rId12"/>
    <p:sldId id="388" r:id="rId13"/>
    <p:sldId id="423" r:id="rId14"/>
    <p:sldId id="424" r:id="rId15"/>
    <p:sldId id="389" r:id="rId16"/>
    <p:sldId id="421" r:id="rId17"/>
    <p:sldId id="422" r:id="rId18"/>
    <p:sldId id="390" r:id="rId19"/>
    <p:sldId id="391" r:id="rId20"/>
    <p:sldId id="392" r:id="rId21"/>
    <p:sldId id="402" r:id="rId22"/>
    <p:sldId id="420" r:id="rId23"/>
    <p:sldId id="397" r:id="rId24"/>
    <p:sldId id="398" r:id="rId25"/>
    <p:sldId id="396" r:id="rId26"/>
    <p:sldId id="416" r:id="rId27"/>
    <p:sldId id="417" r:id="rId28"/>
    <p:sldId id="418" r:id="rId29"/>
    <p:sldId id="403" r:id="rId30"/>
    <p:sldId id="404" r:id="rId31"/>
    <p:sldId id="405" r:id="rId32"/>
    <p:sldId id="419" r:id="rId33"/>
    <p:sldId id="407" r:id="rId34"/>
    <p:sldId id="408" r:id="rId35"/>
    <p:sldId id="409" r:id="rId36"/>
    <p:sldId id="280" r:id="rId37"/>
  </p:sldIdLst>
  <p:sldSz cx="9144000" cy="5143500" type="screen16x9"/>
  <p:notesSz cx="6858000" cy="9144000"/>
  <p:embeddedFontLst>
    <p:embeddedFont>
      <p:font typeface="10X10 Bold" panose="020D0604000000000000" pitchFamily="50" charset="-127"/>
      <p:regular r:id="rId39"/>
    </p:embeddedFont>
    <p:embeddedFont>
      <p:font typeface="Rix고딕 B" panose="02020603020101020101" pitchFamily="18" charset="-127"/>
      <p:regular r:id="rId40"/>
    </p:embeddedFont>
    <p:embeddedFont>
      <p:font typeface="나눔바른고딕" panose="020B0603020101020101" pitchFamily="50" charset="-127"/>
      <p:regular r:id="rId41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434"/>
    <a:srgbClr val="FF583B"/>
    <a:srgbClr val="31859C"/>
    <a:srgbClr val="9C004F"/>
    <a:srgbClr val="F7F7F7"/>
    <a:srgbClr val="F5F5F5"/>
    <a:srgbClr val="FBFBFB"/>
    <a:srgbClr val="F4F4F4"/>
    <a:srgbClr val="F2F2F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79" autoAdjust="0"/>
    <p:restoredTop sz="96391" autoAdjust="0"/>
  </p:normalViewPr>
  <p:slideViewPr>
    <p:cSldViewPr>
      <p:cViewPr varScale="1">
        <p:scale>
          <a:sx n="114" d="100"/>
          <a:sy n="114" d="100"/>
        </p:scale>
        <p:origin x="413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94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2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62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81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53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6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35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95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86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301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2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84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2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1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25758" y="2156402"/>
            <a:ext cx="3761184" cy="820881"/>
            <a:chOff x="3020482" y="2156402"/>
            <a:chExt cx="3761184" cy="820881"/>
          </a:xfrm>
        </p:grpSpPr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메소드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(Method)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68126" y="2156402"/>
              <a:ext cx="2195285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38896" y="2700284"/>
              <a:ext cx="3112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SMHRD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1BD6AB7-67E4-4B30-8D65-65AE4ED75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57" y="4743463"/>
            <a:ext cx="1536143" cy="4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668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종류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23478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한쪽 모서리가 잘린 사각형 11">
            <a:extLst>
              <a:ext uri="{FF2B5EF4-FFF2-40B4-BE49-F238E27FC236}">
                <a16:creationId xmlns:a16="http://schemas.microsoft.com/office/drawing/2014/main" id="{2EC0D945-A7C6-49CE-AD56-4E594D2D0B7F}"/>
              </a:ext>
            </a:extLst>
          </p:cNvPr>
          <p:cNvSpPr/>
          <p:nvPr/>
        </p:nvSpPr>
        <p:spPr>
          <a:xfrm>
            <a:off x="2004359" y="1419622"/>
            <a:ext cx="2399680" cy="1050533"/>
          </a:xfrm>
          <a:prstGeom prst="snip1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5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 </a:t>
            </a:r>
            <a:r>
              <a:rPr lang="en-US" altLang="ko-KR" sz="25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</a:p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500" kern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반환값</a:t>
            </a:r>
            <a:r>
              <a:rPr lang="ko-KR" altLang="en-US" sz="25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5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2500" kern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한쪽 모서리가 잘린 사각형 12">
            <a:extLst>
              <a:ext uri="{FF2B5EF4-FFF2-40B4-BE49-F238E27FC236}">
                <a16:creationId xmlns:a16="http://schemas.microsoft.com/office/drawing/2014/main" id="{5B817282-A47D-4563-9C8D-DE9F95A48E23}"/>
              </a:ext>
            </a:extLst>
          </p:cNvPr>
          <p:cNvSpPr/>
          <p:nvPr/>
        </p:nvSpPr>
        <p:spPr>
          <a:xfrm>
            <a:off x="4644008" y="1419622"/>
            <a:ext cx="2399680" cy="1050533"/>
          </a:xfrm>
          <a:prstGeom prst="snip1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 </a:t>
            </a:r>
            <a:r>
              <a:rPr lang="en-US" altLang="ko-KR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반환값</a:t>
            </a:r>
            <a:r>
              <a:rPr lang="ko-KR" altLang="en-US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endParaRPr lang="ko-KR" altLang="en-US" sz="2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한쪽 모서리가 잘린 사각형 13">
            <a:extLst>
              <a:ext uri="{FF2B5EF4-FFF2-40B4-BE49-F238E27FC236}">
                <a16:creationId xmlns:a16="http://schemas.microsoft.com/office/drawing/2014/main" id="{A13DC75C-B6F1-408D-A8A6-6D2B04A7B895}"/>
              </a:ext>
            </a:extLst>
          </p:cNvPr>
          <p:cNvSpPr/>
          <p:nvPr/>
        </p:nvSpPr>
        <p:spPr>
          <a:xfrm>
            <a:off x="2004359" y="2742394"/>
            <a:ext cx="2399680" cy="1050533"/>
          </a:xfrm>
          <a:prstGeom prst="snip1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780" tIns="144780" rIns="144780" bIns="14478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 </a:t>
            </a:r>
            <a:r>
              <a:rPr lang="en-US" altLang="ko-KR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반환값</a:t>
            </a:r>
            <a:r>
              <a:rPr lang="ko-KR" altLang="en-US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endParaRPr lang="ko-KR" altLang="en-US" sz="2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한쪽 모서리가 잘린 사각형 14">
            <a:extLst>
              <a:ext uri="{FF2B5EF4-FFF2-40B4-BE49-F238E27FC236}">
                <a16:creationId xmlns:a16="http://schemas.microsoft.com/office/drawing/2014/main" id="{35FE3603-78FA-484B-BB29-EB9E87B3AB51}"/>
              </a:ext>
            </a:extLst>
          </p:cNvPr>
          <p:cNvSpPr/>
          <p:nvPr/>
        </p:nvSpPr>
        <p:spPr>
          <a:xfrm>
            <a:off x="4644008" y="2742394"/>
            <a:ext cx="2399680" cy="1050533"/>
          </a:xfrm>
          <a:prstGeom prst="snip1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780" tIns="144780" rIns="144780" bIns="144780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 </a:t>
            </a:r>
            <a:r>
              <a:rPr lang="en-US" altLang="ko-KR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반환값</a:t>
            </a:r>
            <a:r>
              <a:rPr lang="ko-KR" altLang="en-US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2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19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 -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매개변수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O,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반환값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X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8" y="627534"/>
            <a:ext cx="7065722" cy="3080566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3421146" y="1652614"/>
            <a:ext cx="2303412" cy="65231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919182" y="1665562"/>
            <a:ext cx="3050465" cy="63936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219" y="3814937"/>
            <a:ext cx="2213600" cy="1078955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17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 -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매개변수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O,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반환값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O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627534"/>
            <a:ext cx="6369624" cy="3251626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4859142" y="1630677"/>
            <a:ext cx="826117" cy="88512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272200" y="1630677"/>
            <a:ext cx="1593226" cy="88512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3449811" y="1630677"/>
            <a:ext cx="406188" cy="1390132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13" y="4020248"/>
            <a:ext cx="1711243" cy="991435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51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 -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매개변수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X,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반환값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O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887" y="112260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E12EBDE-0BA4-4DCD-8238-34110ADB3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627534"/>
            <a:ext cx="5136081" cy="31327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ECF253-29AD-4E00-A872-2B6ECA7A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3867894"/>
            <a:ext cx="1419990" cy="9795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0" name="직선 화살표 연결선 39"/>
          <p:cNvCxnSpPr>
            <a:cxnSpLocks/>
          </p:cNvCxnSpPr>
          <p:nvPr/>
        </p:nvCxnSpPr>
        <p:spPr>
          <a:xfrm flipH="1">
            <a:off x="4067944" y="1660404"/>
            <a:ext cx="216024" cy="76733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 -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매개변수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X,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반환값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X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9217" y="104178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07" y="1191121"/>
            <a:ext cx="7018895" cy="3040514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0" name="직선 화살표 연결선 39"/>
          <p:cNvCxnSpPr/>
          <p:nvPr/>
        </p:nvCxnSpPr>
        <p:spPr>
          <a:xfrm>
            <a:off x="2497239" y="2294657"/>
            <a:ext cx="1379752" cy="48690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30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887" y="112461"/>
            <a:ext cx="783855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7" y="1203597"/>
            <a:ext cx="4441016" cy="2967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97327" y="634712"/>
            <a:ext cx="8414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두 수의 합을 받아 아래와 같은 결과가 나올 수 있도록 </a:t>
            </a:r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addNumber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()</a:t>
            </a:r>
            <a:r>
              <a:rPr lang="ko-KR" altLang="en-US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작성하시오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90569" y="3234992"/>
            <a:ext cx="4100034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268" y="1707654"/>
            <a:ext cx="2232248" cy="1335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26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887" y="112461"/>
            <a:ext cx="783855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3568" y="852569"/>
            <a:ext cx="781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덧셈 뺄셈 나눗셈 곱셈이 가능한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작성해 봅시다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10" y="1532564"/>
            <a:ext cx="4559905" cy="2241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704755"/>
            <a:ext cx="3282583" cy="1897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05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555526"/>
            <a:ext cx="828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정수형 변수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num1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num2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각각 초기화 하고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문자형 변수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op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선언해 원하는 연산자로 초기화 하세요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pPr algn="ctr"/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num1, num2, op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를 받아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num1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num2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를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 op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에 맞게 연산한 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최종 값을 반환해주는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cal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작성하세요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797627"/>
            <a:ext cx="2362200" cy="1085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3800016"/>
            <a:ext cx="2214578" cy="1075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2211710"/>
            <a:ext cx="3842175" cy="1500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96" y="2211710"/>
            <a:ext cx="3825504" cy="1483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51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1385" y="3412278"/>
            <a:ext cx="72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largerNumbers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(2,7)   -&gt;  7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을 반환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largerNumbers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(9,5)   -&gt;  9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를반환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largerNumbers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(8,15)   -&gt;  15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를 반환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largerNumbers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(6, 6)   -&gt;  0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을 반환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41" y="1707654"/>
            <a:ext cx="1974022" cy="987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43608" y="555526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개의 </a:t>
            </a:r>
            <a:r>
              <a:rPr lang="ko-KR" altLang="en-US" sz="20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양수를 받아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개의 숫자 중 더 큰 수를 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반환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하는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largerNumbers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 )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을 만들어보세요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만약 두 숫자가 같다면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을 반환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)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09" y="1707655"/>
            <a:ext cx="5448300" cy="158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48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0008" y="627534"/>
            <a:ext cx="7483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2</a:t>
            </a:r>
            <a:r>
              <a:rPr lang="ko-KR" altLang="en-US" sz="2000" dirty="0">
                <a:latin typeface="+mj-ea"/>
                <a:ea typeface="+mj-ea"/>
              </a:rPr>
              <a:t>개의 정수를 받아 </a:t>
            </a:r>
            <a:r>
              <a:rPr lang="en-US" altLang="ko-KR" sz="2000" dirty="0">
                <a:latin typeface="+mj-ea"/>
                <a:ea typeface="+mj-ea"/>
              </a:rPr>
              <a:t>2</a:t>
            </a:r>
            <a:r>
              <a:rPr lang="ko-KR" altLang="en-US" sz="2000" dirty="0">
                <a:latin typeface="+mj-ea"/>
                <a:ea typeface="+mj-ea"/>
              </a:rPr>
              <a:t>개의 숫자 중 </a:t>
            </a:r>
            <a:r>
              <a:rPr lang="en-US" altLang="ko-KR" sz="2000" dirty="0">
                <a:latin typeface="+mj-ea"/>
                <a:ea typeface="+mj-ea"/>
              </a:rPr>
              <a:t>10</a:t>
            </a:r>
            <a:r>
              <a:rPr lang="ko-KR" altLang="en-US" sz="2000" dirty="0">
                <a:latin typeface="+mj-ea"/>
                <a:ea typeface="+mj-ea"/>
              </a:rPr>
              <a:t>에 더 가까운 수를 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반환하는 메소드 </a:t>
            </a:r>
            <a:r>
              <a:rPr lang="en-US" altLang="ko-KR" sz="2000" dirty="0">
                <a:latin typeface="+mj-ea"/>
                <a:ea typeface="+mj-ea"/>
              </a:rPr>
              <a:t>close10</a:t>
            </a:r>
            <a:r>
              <a:rPr lang="ko-KR" altLang="en-US" sz="2000" dirty="0">
                <a:latin typeface="+mj-ea"/>
                <a:ea typeface="+mj-ea"/>
              </a:rPr>
              <a:t>을 만들어보세요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만약 두 숫자 모두 </a:t>
            </a:r>
            <a:r>
              <a:rPr lang="en-US" altLang="ko-KR" sz="2000" dirty="0">
                <a:latin typeface="+mj-ea"/>
                <a:ea typeface="+mj-ea"/>
              </a:rPr>
              <a:t>10</a:t>
            </a:r>
            <a:r>
              <a:rPr lang="ko-KR" altLang="en-US" sz="2000" dirty="0">
                <a:latin typeface="+mj-ea"/>
                <a:ea typeface="+mj-ea"/>
              </a:rPr>
              <a:t>과의 차이가 같다면 </a:t>
            </a:r>
            <a:r>
              <a:rPr lang="en-US" altLang="ko-KR" sz="2000" dirty="0">
                <a:latin typeface="+mj-ea"/>
                <a:ea typeface="+mj-ea"/>
              </a:rPr>
              <a:t>0</a:t>
            </a:r>
            <a:r>
              <a:rPr lang="ko-KR" altLang="en-US" sz="2000" dirty="0">
                <a:latin typeface="+mj-ea"/>
                <a:ea typeface="+mj-ea"/>
              </a:rPr>
              <a:t>을 반환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9" y="1757363"/>
            <a:ext cx="5905500" cy="1628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2408" y="3579862"/>
            <a:ext cx="7483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close10(2,7)   -&gt;  7</a:t>
            </a:r>
            <a:r>
              <a:rPr lang="ko-KR" altLang="en-US" sz="2000" dirty="0">
                <a:latin typeface="+mj-ea"/>
                <a:ea typeface="+mj-ea"/>
              </a:rPr>
              <a:t>을 반환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close10(-5,-1)   -&gt;  -1</a:t>
            </a:r>
            <a:r>
              <a:rPr lang="ko-KR" altLang="en-US" sz="2000" dirty="0">
                <a:latin typeface="+mj-ea"/>
                <a:ea typeface="+mj-ea"/>
              </a:rPr>
              <a:t>을 반환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</a:rPr>
              <a:t>close10(13,2)   -&gt;  13</a:t>
            </a:r>
            <a:r>
              <a:rPr lang="ko-KR" altLang="en-US" sz="2000" dirty="0">
                <a:latin typeface="+mj-ea"/>
              </a:rPr>
              <a:t>을 반환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close10(8,12)   -&gt;  0</a:t>
            </a:r>
            <a:r>
              <a:rPr lang="ko-KR" altLang="en-US" sz="2000" dirty="0">
                <a:latin typeface="+mj-ea"/>
                <a:ea typeface="+mj-ea"/>
              </a:rPr>
              <a:t>을 반환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68" y="1757362"/>
            <a:ext cx="2204009" cy="886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75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1693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학습목표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887" y="112461"/>
            <a:ext cx="783855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3608" y="1602254"/>
            <a:ext cx="7056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메소드의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개념과 필요성을 설명할 수 있다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구조를 만들고 활용할 수 있다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오버로딩을 이해하고 활용할 수 있다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135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887" y="112461"/>
            <a:ext cx="783855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1600" y="3651870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powerN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(2,3)   -&gt;  8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을 반환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powerN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(3,3)   -&gt;  27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을 반환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powerN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(10,2)   -&gt;  100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을 반환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669" y="699542"/>
            <a:ext cx="8082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개의 정수 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base, n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을 받아 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base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n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제곱 만큼 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값을 반환하는 </a:t>
            </a:r>
            <a:r>
              <a:rPr lang="en-US" altLang="ko-KR" sz="2400" dirty="0" err="1">
                <a:latin typeface="나눔바른고딕" pitchFamily="50" charset="-127"/>
                <a:ea typeface="나눔바른고딕" pitchFamily="50" charset="-127"/>
              </a:rPr>
              <a:t>powerN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()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작성하세요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4" y="1738313"/>
            <a:ext cx="5553075" cy="166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592" y="1749600"/>
            <a:ext cx="1563807" cy="1046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0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887" y="112461"/>
            <a:ext cx="783855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-10887" y="623758"/>
            <a:ext cx="74168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키보드로부터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입력받은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두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개의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정수를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인자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매개변수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)로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넘겨받아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pPr algn="ctr" fontAlgn="base"/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num1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num2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를 뺀 결과값을 절대값으로 바꾸어 출력하는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algn="ctr" fontAlgn="base"/>
            <a:r>
              <a:rPr lang="en-US" altLang="ko-KR" sz="2000" dirty="0" err="1"/>
              <a:t>getA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bsoluteValue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 )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구현하세요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08634"/>
            <a:ext cx="5810250" cy="234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r="8807"/>
          <a:stretch/>
        </p:blipFill>
        <p:spPr bwMode="auto">
          <a:xfrm>
            <a:off x="6839729" y="1746805"/>
            <a:ext cx="1823358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29" y="3111756"/>
            <a:ext cx="1823358" cy="1256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3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1540" y="843558"/>
            <a:ext cx="828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array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에 들어 있는 데이터를 출력하는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arrayToString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()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구현하세요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561" y="1545331"/>
            <a:ext cx="6780878" cy="1170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706" y="2787774"/>
            <a:ext cx="2598589" cy="1097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5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765" y="667783"/>
            <a:ext cx="781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약수를 구하는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getDivisor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()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구현하세요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1419622"/>
            <a:ext cx="5114925" cy="1381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003798"/>
            <a:ext cx="327660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2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652" y="667783"/>
            <a:ext cx="6275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startValue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부터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endValue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까지의 약수를 구하는 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getDivisors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()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구현하세요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2" y="1779662"/>
            <a:ext cx="507682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83517"/>
            <a:ext cx="2448272" cy="44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30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765" y="667783"/>
            <a:ext cx="7812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num2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가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num1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의 약수인지 확인하여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true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또는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false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를 반환하는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 err="1"/>
              <a:t>isDivisor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()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구현하세요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2" y="1612007"/>
            <a:ext cx="4050953" cy="1001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84" y="2733690"/>
            <a:ext cx="1243928" cy="1243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188" y="1604363"/>
            <a:ext cx="4104456" cy="1008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452" y="2733690"/>
            <a:ext cx="1243928" cy="1135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65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765" y="1419622"/>
            <a:ext cx="781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자신을 제외한 약수의 총합을 구하는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getSum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()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작성하세요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550" y="2319722"/>
            <a:ext cx="5186899" cy="504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1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765" y="667783"/>
            <a:ext cx="7812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매개변수가 완전수라면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true,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아니라면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false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를 반환하는 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isPerfect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구현하세요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20" y="1622512"/>
            <a:ext cx="7049759" cy="648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69154" y="2600732"/>
            <a:ext cx="57064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※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완전수란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?</a:t>
            </a:r>
          </a:p>
          <a:p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자기자신을 뺀 나머지 약수의 합이 자기자신과 같은 수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ex ) 6 -&gt; 1 + 2 + 3 = 6 -&gt;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완전수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         7 -&gt; 1 - &gt;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완전수 아님 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8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887" y="112461"/>
            <a:ext cx="783855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765" y="771550"/>
            <a:ext cx="7812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매개변수가 소수라면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true,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아니라면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false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를 반환하는 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isPrimeNum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()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구현하세요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396" y="1618016"/>
            <a:ext cx="5591209" cy="7855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3437" y="2581139"/>
            <a:ext cx="60991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※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소수란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?</a:t>
            </a:r>
          </a:p>
          <a:p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과 자기 자신만으로 나누어 떨어지는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보다 큰 양의 정수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ex ) 2,3,5,7,11,13,17,19 ...</a:t>
            </a:r>
          </a:p>
        </p:txBody>
      </p:sp>
    </p:spTree>
    <p:extLst>
      <p:ext uri="{BB962C8B-B14F-4D97-AF65-F5344CB8AC3E}">
        <p14:creationId xmlns:p14="http://schemas.microsoft.com/office/powerpoint/2010/main" val="382877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765" y="667783"/>
            <a:ext cx="781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약수의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합을 구하여 반환하는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getSumOfDivisors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()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구현하세요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03598"/>
            <a:ext cx="5962650" cy="210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10" y="3507854"/>
            <a:ext cx="3025721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74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함수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298" y="1714920"/>
            <a:ext cx="2038080" cy="2183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68" y="1987903"/>
            <a:ext cx="1023349" cy="16373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22" y="2253453"/>
            <a:ext cx="1267587" cy="1106259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687907" y="2620142"/>
            <a:ext cx="726873" cy="360040"/>
          </a:xfrm>
          <a:prstGeom prst="rightArrow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6429399" y="2645121"/>
            <a:ext cx="726873" cy="360040"/>
          </a:xfrm>
          <a:prstGeom prst="rightArrow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D20E4-CEB7-4AE3-BCDB-445C1A59C938}"/>
              </a:ext>
            </a:extLst>
          </p:cNvPr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22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765" y="667783"/>
            <a:ext cx="7812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startValue~endValue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까지의 숫자 중 완전수를 출력하는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getPerfectNumber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()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구현하세요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563638"/>
            <a:ext cx="554355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147814"/>
            <a:ext cx="32004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8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765" y="667783"/>
            <a:ext cx="7812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startValue~endValue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까지의 숫자 중 소수를 출력하는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getPrimeNumber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()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 구현하세요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3147814"/>
            <a:ext cx="47720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491630"/>
            <a:ext cx="5343525" cy="1381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93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9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5765" y="1000395"/>
            <a:ext cx="781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피보나치 수열의 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n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번째 항을 출력하는 </a:t>
            </a:r>
            <a:r>
              <a:rPr lang="en-US" altLang="ko-KR" sz="2000" dirty="0" err="1">
                <a:latin typeface="나눔바른고딕" pitchFamily="50" charset="-127"/>
                <a:ea typeface="나눔바른고딕" pitchFamily="50" charset="-127"/>
              </a:rPr>
              <a:t>pibo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()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함수를 구현하세요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35646"/>
            <a:ext cx="4833386" cy="189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14" y="1635646"/>
            <a:ext cx="1296144" cy="2549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487035" y="487276"/>
            <a:ext cx="6493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ko-KR" altLang="en-US" sz="2000" b="1" dirty="0">
                <a:latin typeface="나눔바른고딕" pitchFamily="50" charset="-127"/>
                <a:ea typeface="나눔바른고딕" pitchFamily="50" charset="-127"/>
              </a:rPr>
              <a:t> 오버로딩</a:t>
            </a:r>
            <a:r>
              <a:rPr lang="en-US" altLang="ko-KR" sz="2000" b="1" dirty="0">
                <a:latin typeface="나눔바른고딕" pitchFamily="50" charset="-127"/>
                <a:ea typeface="나눔바른고딕" pitchFamily="50" charset="-127"/>
              </a:rPr>
              <a:t>[</a:t>
            </a:r>
            <a:r>
              <a:rPr lang="en-US" altLang="ko-KR" sz="2000" b="1" dirty="0" err="1">
                <a:latin typeface="나눔바른고딕" pitchFamily="50" charset="-127"/>
                <a:ea typeface="나눔바른고딕" pitchFamily="50" charset="-127"/>
              </a:rPr>
              <a:t>MethodOverloading</a:t>
            </a:r>
            <a:r>
              <a:rPr lang="en-US" altLang="ko-KR" sz="2000" b="1" dirty="0">
                <a:latin typeface="나눔바른고딕" pitchFamily="50" charset="-127"/>
                <a:ea typeface="나눔바른고딕" pitchFamily="50" charset="-127"/>
              </a:rPr>
              <a:t>]</a:t>
            </a:r>
            <a:endParaRPr lang="ko-KR" altLang="en-US" sz="2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37376" y="1076607"/>
            <a:ext cx="78184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 오버로딩이란 </a:t>
            </a:r>
            <a:r>
              <a:rPr lang="ko-KR" altLang="en-US" sz="1600" dirty="0" err="1">
                <a:latin typeface="나눔바른고딕" pitchFamily="50" charset="-127"/>
                <a:ea typeface="나눔바른고딕" pitchFamily="50" charset="-127"/>
              </a:rPr>
              <a:t>메소드의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 이름은 하나만 주고 매개변수를 다르게 함으로써 </a:t>
            </a:r>
            <a:r>
              <a:rPr lang="ko-KR" altLang="en-US" sz="16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 여러 개 만드는 기법</a:t>
            </a: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02677" y="1763775"/>
            <a:ext cx="7818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오버로딩 </a:t>
            </a:r>
            <a:r>
              <a:rPr lang="ko-KR" altLang="en-US" sz="1600" dirty="0" err="1">
                <a:latin typeface="나눔바른고딕" pitchFamily="50" charset="-127"/>
                <a:ea typeface="나눔바른고딕" pitchFamily="50" charset="-127"/>
              </a:rPr>
              <a:t>메소드의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 구별은 매개변수의 개수 및 매개변수의 데이터 타입으로 구분함</a:t>
            </a: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3" name="Picture 2" descr="C:\Users\JYW\Desktop\다운로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879" y="2282560"/>
            <a:ext cx="1847850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연결선 53"/>
          <p:cNvCxnSpPr/>
          <p:nvPr/>
        </p:nvCxnSpPr>
        <p:spPr>
          <a:xfrm>
            <a:off x="3051729" y="3516047"/>
            <a:ext cx="60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4766981" y="3002640"/>
            <a:ext cx="0" cy="10081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4753231" y="3002640"/>
            <a:ext cx="7200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4753231" y="4010752"/>
            <a:ext cx="7200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596367" y="3826086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소수 더하기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9879" y="3322030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더하기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614991" y="2817974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정수 더하기</a:t>
            </a:r>
          </a:p>
        </p:txBody>
      </p:sp>
    </p:spTree>
    <p:extLst>
      <p:ext uri="{BB962C8B-B14F-4D97-AF65-F5344CB8AC3E}">
        <p14:creationId xmlns:p14="http://schemas.microsoft.com/office/powerpoint/2010/main" val="289451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8" grpId="0"/>
      <p:bldP spid="59" grpId="0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9469" y="633334"/>
            <a:ext cx="2549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 err="1">
                <a:latin typeface="나눔바른고딕"/>
                <a:ea typeface="나눔바른고딕"/>
              </a:rPr>
              <a:t>메소드</a:t>
            </a:r>
            <a:r>
              <a:rPr lang="ko-KR" altLang="en-US" b="1" dirty="0">
                <a:latin typeface="나눔바른고딕"/>
                <a:ea typeface="나눔바른고딕"/>
              </a:rPr>
              <a:t> 오버로딩의 조건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09810" y="993451"/>
            <a:ext cx="43851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 err="1">
                <a:latin typeface="나눔바른고딕"/>
                <a:ea typeface="나눔바른고딕"/>
              </a:rPr>
              <a:t>메소드</a:t>
            </a:r>
            <a:r>
              <a:rPr lang="ko-KR" altLang="en-US" sz="1400" dirty="0">
                <a:latin typeface="나눔바른고딕"/>
                <a:ea typeface="나눔바른고딕"/>
              </a:rPr>
              <a:t> 이름이 </a:t>
            </a:r>
            <a:r>
              <a:rPr lang="ko-KR" altLang="en-US" sz="1400" dirty="0" err="1">
                <a:latin typeface="나눔바른고딕"/>
                <a:ea typeface="나눔바른고딕"/>
              </a:rPr>
              <a:t>같아야함</a:t>
            </a:r>
            <a:endParaRPr lang="en-US" altLang="ko-KR" sz="1400" dirty="0">
              <a:latin typeface="나눔바른고딕"/>
              <a:ea typeface="나눔바른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9810" y="1362783"/>
            <a:ext cx="43851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>
                <a:latin typeface="나눔바른고딕"/>
                <a:ea typeface="나눔바른고딕"/>
              </a:rPr>
              <a:t>매개변수의 개수 또는 타입이 </a:t>
            </a:r>
            <a:r>
              <a:rPr lang="ko-KR" altLang="en-US" sz="1400" dirty="0" err="1">
                <a:latin typeface="나눔바른고딕"/>
                <a:ea typeface="나눔바른고딕"/>
              </a:rPr>
              <a:t>달라야함</a:t>
            </a:r>
            <a:endParaRPr lang="en-US" altLang="ko-KR" sz="1400" dirty="0">
              <a:latin typeface="나눔바른고딕"/>
              <a:ea typeface="나눔바른고딕"/>
            </a:endParaRPr>
          </a:p>
        </p:txBody>
      </p:sp>
      <p:pic>
        <p:nvPicPr>
          <p:cNvPr id="20" name="Picture 2" descr="C:\Users\JYW\Desktop\다운로드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37841" y="2398078"/>
            <a:ext cx="1847850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직선 연결선 20"/>
          <p:cNvCxnSpPr/>
          <p:nvPr/>
        </p:nvCxnSpPr>
        <p:spPr>
          <a:xfrm>
            <a:off x="3007916" y="3631566"/>
            <a:ext cx="6004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4722891" y="3118159"/>
            <a:ext cx="0" cy="10081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709418" y="3118159"/>
            <a:ext cx="7200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709418" y="4126271"/>
            <a:ext cx="7200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52554" y="3972382"/>
            <a:ext cx="258436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latin typeface="나눔바른고딕"/>
                <a:ea typeface="나눔바른고딕"/>
              </a:rPr>
              <a:t>add(float num1 , float num2)</a:t>
            </a:r>
            <a:endParaRPr lang="ko-KR" altLang="en-US" sz="1400" dirty="0">
              <a:latin typeface="나눔바른고딕"/>
              <a:ea typeface="나눔바른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46066" y="3437549"/>
            <a:ext cx="5116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latin typeface="나눔바른고딕"/>
                <a:ea typeface="나눔바른고딕"/>
              </a:rPr>
              <a:t>add</a:t>
            </a:r>
            <a:endParaRPr lang="ko-KR" altLang="en-US" sz="1400" dirty="0">
              <a:latin typeface="나눔바른고딕"/>
              <a:ea typeface="나눔바른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71178" y="2964270"/>
            <a:ext cx="224933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latin typeface="나눔바른고딕"/>
                <a:ea typeface="나눔바른고딕"/>
              </a:rPr>
              <a:t>add(</a:t>
            </a:r>
            <a:r>
              <a:rPr lang="en-US" altLang="ko-KR" sz="1400" dirty="0" err="1">
                <a:latin typeface="나눔바른고딕"/>
                <a:ea typeface="나눔바른고딕"/>
              </a:rPr>
              <a:t>int</a:t>
            </a:r>
            <a:r>
              <a:rPr lang="en-US" altLang="ko-KR" sz="1400" dirty="0">
                <a:latin typeface="나눔바른고딕"/>
                <a:ea typeface="나눔바른고딕"/>
              </a:rPr>
              <a:t> num1 , </a:t>
            </a:r>
            <a:r>
              <a:rPr lang="en-US" altLang="ko-KR" sz="1400" dirty="0" err="1">
                <a:latin typeface="나눔바른고딕"/>
                <a:ea typeface="나눔바른고딕"/>
              </a:rPr>
              <a:t>int</a:t>
            </a:r>
            <a:r>
              <a:rPr lang="en-US" altLang="ko-KR" sz="1400" dirty="0">
                <a:latin typeface="나눔바른고딕"/>
                <a:ea typeface="나눔바른고딕"/>
              </a:rPr>
              <a:t> num2)</a:t>
            </a:r>
            <a:endParaRPr lang="ko-KR" altLang="en-US" sz="1400" dirty="0">
              <a:latin typeface="나눔바른고딕"/>
              <a:ea typeface="나눔바른고딕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09810" y="1732115"/>
            <a:ext cx="43851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>
                <a:latin typeface="나눔바른고딕"/>
                <a:ea typeface="나눔바른고딕"/>
              </a:rPr>
              <a:t>매개변수는 같고 </a:t>
            </a:r>
            <a:r>
              <a:rPr lang="ko-KR" altLang="en-US" sz="1400" dirty="0" err="1">
                <a:latin typeface="나눔바른고딕"/>
                <a:ea typeface="나눔바른고딕"/>
              </a:rPr>
              <a:t>리턴타입이</a:t>
            </a:r>
            <a:r>
              <a:rPr lang="ko-KR" altLang="en-US" sz="1400" dirty="0">
                <a:latin typeface="나눔바른고딕"/>
                <a:ea typeface="나눔바른고딕"/>
              </a:rPr>
              <a:t> 다른 경우는 </a:t>
            </a:r>
            <a:r>
              <a:rPr lang="ko-KR" altLang="en-US" sz="1400" dirty="0" err="1">
                <a:latin typeface="나눔바른고딕"/>
                <a:ea typeface="나눔바른고딕"/>
              </a:rPr>
              <a:t>오버로딩이아님</a:t>
            </a:r>
            <a:endParaRPr lang="en-US" altLang="ko-KR" sz="1400" dirty="0">
              <a:latin typeface="나눔바른고딕"/>
              <a:ea typeface="나눔바른고딕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32041" y="636629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latin typeface="나눔바른고딕"/>
                <a:ea typeface="나눔바른고딕"/>
              </a:rPr>
              <a:t>오버로딩의 장점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932040" y="993450"/>
            <a:ext cx="3945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 err="1">
                <a:latin typeface="나눔바른고딕"/>
                <a:ea typeface="나눔바른고딕"/>
              </a:rPr>
              <a:t>메소드이름의</a:t>
            </a:r>
            <a:r>
              <a:rPr lang="ko-KR" altLang="en-US" sz="1400" dirty="0">
                <a:latin typeface="나눔바른고딕"/>
                <a:ea typeface="나눔바른고딕"/>
              </a:rPr>
              <a:t> 낭비방지</a:t>
            </a:r>
            <a:endParaRPr lang="en-US" altLang="ko-KR" sz="1400" dirty="0">
              <a:latin typeface="나눔바른고딕"/>
              <a:ea typeface="나눔바른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32040" y="1362783"/>
            <a:ext cx="3945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>
                <a:latin typeface="나눔바른고딕"/>
                <a:ea typeface="나눔바른고딕"/>
              </a:rPr>
              <a:t>같은 </a:t>
            </a:r>
            <a:r>
              <a:rPr lang="ko-KR" altLang="en-US" sz="1400" dirty="0" err="1">
                <a:latin typeface="나눔바른고딕"/>
                <a:ea typeface="나눔바른고딕"/>
              </a:rPr>
              <a:t>메소드에</a:t>
            </a:r>
            <a:r>
              <a:rPr lang="ko-KR" altLang="en-US" sz="1400" dirty="0">
                <a:latin typeface="나눔바른고딕"/>
                <a:ea typeface="나눔바른고딕"/>
              </a:rPr>
              <a:t> 여러 종류의 매개변수를 </a:t>
            </a:r>
            <a:r>
              <a:rPr lang="ko-KR" altLang="en-US" sz="1400" dirty="0" err="1">
                <a:latin typeface="나눔바른고딕"/>
                <a:ea typeface="나눔바른고딕"/>
              </a:rPr>
              <a:t>받을수</a:t>
            </a:r>
            <a:r>
              <a:rPr lang="ko-KR" altLang="en-US" sz="1400" dirty="0">
                <a:latin typeface="나눔바른고딕"/>
                <a:ea typeface="나눔바른고딕"/>
              </a:rPr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81290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6" grpId="0"/>
      <p:bldP spid="27" grpId="0"/>
      <p:bldP spid="29" grpId="0"/>
      <p:bldP spid="30" grpId="0"/>
      <p:bldP spid="31" grpId="0"/>
      <p:bldP spid="32" grpId="0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887" y="112461"/>
            <a:ext cx="783855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C:\Users\JYW\Desktop\20150416_1547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3" y="704317"/>
            <a:ext cx="4186409" cy="2497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23528" y="3571114"/>
            <a:ext cx="3337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만약 오버로딩을 쓰지 않는다면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18841" y="2715766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System.out.println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();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718841" y="3085098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System.out.printlnBoolean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boolean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);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18841" y="3441807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System.out.printlnChar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(char);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18841" y="3804549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System.out.printlnString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(String);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18841" y="4189597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System.out.printlnDouble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(double);</a:t>
            </a:r>
          </a:p>
        </p:txBody>
      </p:sp>
    </p:spTree>
    <p:extLst>
      <p:ext uri="{BB962C8B-B14F-4D97-AF65-F5344CB8AC3E}">
        <p14:creationId xmlns:p14="http://schemas.microsoft.com/office/powerpoint/2010/main" val="149602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43714" y="2663442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339189"/>
            <a:ext cx="614671" cy="35409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7012" y="2376052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자바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3297" y="228371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감사합니다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48998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함수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수학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2522541" y="2620142"/>
            <a:ext cx="726873" cy="360040"/>
          </a:xfrm>
          <a:prstGeom prst="rightArrow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5911798" y="2620142"/>
            <a:ext cx="726873" cy="360040"/>
          </a:xfrm>
          <a:prstGeom prst="rightArrow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7707" y="2506394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입력값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2923" y="2476996"/>
            <a:ext cx="169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결과값</a:t>
            </a:r>
          </a:p>
        </p:txBody>
      </p:sp>
      <p:sp>
        <p:nvSpPr>
          <p:cNvPr id="5" name="정육면체 4"/>
          <p:cNvSpPr/>
          <p:nvPr/>
        </p:nvSpPr>
        <p:spPr>
          <a:xfrm>
            <a:off x="3488061" y="1892701"/>
            <a:ext cx="2162786" cy="1454882"/>
          </a:xfrm>
          <a:prstGeom prst="cube">
            <a:avLst>
              <a:gd name="adj" fmla="val 21556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f(x)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정육면체 14"/>
          <p:cNvSpPr/>
          <p:nvPr/>
        </p:nvSpPr>
        <p:spPr>
          <a:xfrm>
            <a:off x="3488061" y="1892701"/>
            <a:ext cx="2162786" cy="1454882"/>
          </a:xfrm>
          <a:prstGeom prst="cube">
            <a:avLst>
              <a:gd name="adj" fmla="val 21556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2x + 1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1013" y="2506393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6216" y="2476995"/>
            <a:ext cx="169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36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프로그래밍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2522541" y="2620142"/>
            <a:ext cx="726873" cy="360040"/>
          </a:xfrm>
          <a:prstGeom prst="rightArrow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5911798" y="2620142"/>
            <a:ext cx="726873" cy="360040"/>
          </a:xfrm>
          <a:prstGeom prst="rightArrow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7707" y="2506394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입력값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2923" y="2476996"/>
            <a:ext cx="169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결과값</a:t>
            </a:r>
          </a:p>
        </p:txBody>
      </p:sp>
      <p:sp>
        <p:nvSpPr>
          <p:cNvPr id="5" name="정육면체 4"/>
          <p:cNvSpPr/>
          <p:nvPr/>
        </p:nvSpPr>
        <p:spPr>
          <a:xfrm>
            <a:off x="3488061" y="1892701"/>
            <a:ext cx="2162786" cy="1454882"/>
          </a:xfrm>
          <a:prstGeom prst="cube">
            <a:avLst>
              <a:gd name="adj" fmla="val 21556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</a:p>
        </p:txBody>
      </p:sp>
      <p:sp>
        <p:nvSpPr>
          <p:cNvPr id="14" name="정육면체 13"/>
          <p:cNvSpPr/>
          <p:nvPr/>
        </p:nvSpPr>
        <p:spPr>
          <a:xfrm>
            <a:off x="3488061" y="1892701"/>
            <a:ext cx="2162786" cy="1454882"/>
          </a:xfrm>
          <a:prstGeom prst="cube">
            <a:avLst>
              <a:gd name="adj" fmla="val 21556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04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887" y="112461"/>
            <a:ext cx="783855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8323" y="1067710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반복적으로 사용되는 코드 최소화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28323" y="627534"/>
            <a:ext cx="7818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객체의 행위를 표현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6" name="직선 화살표 연결선 25"/>
          <p:cNvCxnSpPr>
            <a:cxnSpLocks/>
            <a:endCxn id="23" idx="1"/>
          </p:cNvCxnSpPr>
          <p:nvPr/>
        </p:nvCxnSpPr>
        <p:spPr>
          <a:xfrm flipV="1">
            <a:off x="4090265" y="2252360"/>
            <a:ext cx="2160240" cy="12498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cxnSpLocks/>
            <a:endCxn id="19" idx="1"/>
          </p:cNvCxnSpPr>
          <p:nvPr/>
        </p:nvCxnSpPr>
        <p:spPr>
          <a:xfrm>
            <a:off x="4090265" y="3502166"/>
            <a:ext cx="2160240" cy="10637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endCxn id="21" idx="1"/>
          </p:cNvCxnSpPr>
          <p:nvPr/>
        </p:nvCxnSpPr>
        <p:spPr>
          <a:xfrm flipV="1">
            <a:off x="4090265" y="3023543"/>
            <a:ext cx="2160240" cy="4786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8323" y="1508161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어떤 작업을 수행하기 위한 명령문의 집합</a:t>
            </a:r>
          </a:p>
        </p:txBody>
      </p:sp>
      <p:pic>
        <p:nvPicPr>
          <p:cNvPr id="31" name="Picture 2" descr="C:\Users\JYW\Desktop\다운로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16" y="2215314"/>
            <a:ext cx="1847850" cy="246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54E230A-4479-48AE-856F-31B4F86A4E15}"/>
              </a:ext>
            </a:extLst>
          </p:cNvPr>
          <p:cNvGrpSpPr/>
          <p:nvPr/>
        </p:nvGrpSpPr>
        <p:grpSpPr>
          <a:xfrm>
            <a:off x="6250505" y="2067694"/>
            <a:ext cx="1057799" cy="376242"/>
            <a:chOff x="5256897" y="1914386"/>
            <a:chExt cx="1057799" cy="376242"/>
          </a:xfrm>
        </p:grpSpPr>
        <p:sp>
          <p:nvSpPr>
            <p:cNvPr id="23" name="직사각형 22"/>
            <p:cNvSpPr/>
            <p:nvPr/>
          </p:nvSpPr>
          <p:spPr>
            <a:xfrm>
              <a:off x="5256897" y="1914386"/>
              <a:ext cx="10577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85687" y="192129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더하다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D3D03E-E3F7-449B-879B-1EDDDD7570F6}"/>
              </a:ext>
            </a:extLst>
          </p:cNvPr>
          <p:cNvGrpSpPr/>
          <p:nvPr/>
        </p:nvGrpSpPr>
        <p:grpSpPr>
          <a:xfrm>
            <a:off x="6250505" y="2838877"/>
            <a:ext cx="1057799" cy="376241"/>
            <a:chOff x="5256897" y="2685569"/>
            <a:chExt cx="1057799" cy="376241"/>
          </a:xfrm>
        </p:grpSpPr>
        <p:sp>
          <p:nvSpPr>
            <p:cNvPr id="21" name="직사각형 20"/>
            <p:cNvSpPr/>
            <p:nvPr/>
          </p:nvSpPr>
          <p:spPr>
            <a:xfrm>
              <a:off x="5256897" y="2685569"/>
              <a:ext cx="10577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88279" y="269247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빼다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BBCE11-0E1B-4240-813D-26B75FABE682}"/>
              </a:ext>
            </a:extLst>
          </p:cNvPr>
          <p:cNvGrpSpPr/>
          <p:nvPr/>
        </p:nvGrpSpPr>
        <p:grpSpPr>
          <a:xfrm>
            <a:off x="6250505" y="4381242"/>
            <a:ext cx="1057799" cy="386925"/>
            <a:chOff x="5256897" y="4227934"/>
            <a:chExt cx="1057799" cy="386925"/>
          </a:xfrm>
        </p:grpSpPr>
        <p:sp>
          <p:nvSpPr>
            <p:cNvPr id="19" name="직사각형 18"/>
            <p:cNvSpPr/>
            <p:nvPr/>
          </p:nvSpPr>
          <p:spPr>
            <a:xfrm>
              <a:off x="5256897" y="4227934"/>
              <a:ext cx="10577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85687" y="4245527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나누다</a:t>
              </a:r>
            </a:p>
          </p:txBody>
        </p:sp>
      </p:grpSp>
      <p:cxnSp>
        <p:nvCxnSpPr>
          <p:cNvPr id="37" name="직선 화살표 연결선 36"/>
          <p:cNvCxnSpPr>
            <a:cxnSpLocks/>
            <a:endCxn id="20" idx="1"/>
          </p:cNvCxnSpPr>
          <p:nvPr/>
        </p:nvCxnSpPr>
        <p:spPr>
          <a:xfrm>
            <a:off x="4110965" y="3502166"/>
            <a:ext cx="2139540" cy="2925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341253-83CF-4FA3-AABA-C2DF641FCC12}"/>
              </a:ext>
            </a:extLst>
          </p:cNvPr>
          <p:cNvGrpSpPr/>
          <p:nvPr/>
        </p:nvGrpSpPr>
        <p:grpSpPr>
          <a:xfrm>
            <a:off x="6250505" y="3610060"/>
            <a:ext cx="1057799" cy="369332"/>
            <a:chOff x="5256897" y="3456752"/>
            <a:chExt cx="1057799" cy="369332"/>
          </a:xfrm>
        </p:grpSpPr>
        <p:sp>
          <p:nvSpPr>
            <p:cNvPr id="20" name="직사각형 19"/>
            <p:cNvSpPr/>
            <p:nvPr/>
          </p:nvSpPr>
          <p:spPr>
            <a:xfrm>
              <a:off x="5256897" y="3456752"/>
              <a:ext cx="105779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385687" y="345675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곱하다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60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기본 구조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0887" y="112461"/>
            <a:ext cx="783855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BA8203-3B5A-4CD8-8CC5-312FD41A0105}"/>
              </a:ext>
            </a:extLst>
          </p:cNvPr>
          <p:cNvSpPr/>
          <p:nvPr/>
        </p:nvSpPr>
        <p:spPr>
          <a:xfrm>
            <a:off x="1547664" y="2067694"/>
            <a:ext cx="7344816" cy="2929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9C004F"/>
                </a:solidFill>
                <a:latin typeface="나눔바른고딕" pitchFamily="50" charset="-127"/>
                <a:ea typeface="나눔바른고딕" pitchFamily="50" charset="-127"/>
              </a:rPr>
              <a:t>접근제한자   </a:t>
            </a:r>
            <a:r>
              <a:rPr lang="ko-KR" altLang="en-US" sz="2500" dirty="0" err="1">
                <a:solidFill>
                  <a:srgbClr val="9C004F"/>
                </a:solidFill>
                <a:latin typeface="나눔바른고딕" pitchFamily="50" charset="-127"/>
                <a:ea typeface="나눔바른고딕" pitchFamily="50" charset="-127"/>
              </a:rPr>
              <a:t>리턴타입</a:t>
            </a:r>
            <a:r>
              <a:rPr lang="ko-KR" altLang="en-US" sz="2500" dirty="0">
                <a:solidFill>
                  <a:srgbClr val="9C004F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ko-KR" altLang="en-US" sz="2500" dirty="0" err="1">
                <a:latin typeface="나눔바른고딕" pitchFamily="50" charset="-127"/>
                <a:ea typeface="나눔바른고딕" pitchFamily="50" charset="-127"/>
              </a:rPr>
              <a:t>메소드이름</a:t>
            </a:r>
            <a:r>
              <a:rPr lang="ko-KR" altLang="en-US" sz="25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500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500" dirty="0">
                <a:latin typeface="나눔바른고딕" pitchFamily="50" charset="-127"/>
                <a:ea typeface="나눔바른고딕" pitchFamily="50" charset="-127"/>
              </a:rPr>
              <a:t>매개변수</a:t>
            </a:r>
            <a:r>
              <a:rPr lang="en-US" altLang="ko-KR" sz="2500" dirty="0">
                <a:latin typeface="나눔바른고딕" pitchFamily="50" charset="-127"/>
                <a:ea typeface="나눔바른고딕" pitchFamily="50" charset="-127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나눔바른고딕" pitchFamily="50" charset="-127"/>
                <a:ea typeface="나눔바른고딕" pitchFamily="50" charset="-127"/>
              </a:rPr>
              <a:t>          </a:t>
            </a:r>
            <a:r>
              <a:rPr lang="ko-KR" altLang="en-US" sz="2500" dirty="0">
                <a:latin typeface="나눔바른고딕" pitchFamily="50" charset="-127"/>
                <a:ea typeface="나눔바른고딕" pitchFamily="50" charset="-127"/>
              </a:rPr>
              <a:t>실행문장 </a:t>
            </a:r>
            <a:r>
              <a:rPr lang="en-US" altLang="ko-KR" sz="2500" dirty="0">
                <a:latin typeface="나눔바른고딕" pitchFamily="50" charset="-127"/>
                <a:ea typeface="나눔바른고딕" pitchFamily="50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나눔바른고딕" pitchFamily="50" charset="-127"/>
                <a:ea typeface="나눔바른고딕" pitchFamily="50" charset="-127"/>
              </a:rPr>
              <a:t>          </a:t>
            </a:r>
            <a:r>
              <a:rPr lang="ko-KR" altLang="en-US" sz="2500" dirty="0">
                <a:latin typeface="나눔바른고딕" pitchFamily="50" charset="-127"/>
                <a:ea typeface="나눔바른고딕" pitchFamily="50" charset="-127"/>
              </a:rPr>
              <a:t>실행문장 </a:t>
            </a:r>
            <a:r>
              <a:rPr lang="en-US" altLang="ko-KR" sz="2500" dirty="0">
                <a:latin typeface="나눔바른고딕" pitchFamily="50" charset="-127"/>
                <a:ea typeface="나눔바른고딕" pitchFamily="50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나눔바른고딕" pitchFamily="50" charset="-127"/>
                <a:ea typeface="나눔바른고딕" pitchFamily="50" charset="-127"/>
              </a:rPr>
              <a:t>          </a:t>
            </a:r>
            <a:r>
              <a:rPr lang="en-US" altLang="ko-KR" sz="2500" dirty="0">
                <a:solidFill>
                  <a:srgbClr val="9C004F"/>
                </a:solidFill>
                <a:latin typeface="나눔바른고딕" pitchFamily="50" charset="-127"/>
                <a:ea typeface="나눔바른고딕" pitchFamily="50" charset="-127"/>
              </a:rPr>
              <a:t>return (</a:t>
            </a:r>
            <a:r>
              <a:rPr lang="ko-KR" altLang="en-US" sz="2500" dirty="0">
                <a:solidFill>
                  <a:srgbClr val="9C004F"/>
                </a:solidFill>
                <a:latin typeface="나눔바른고딕" pitchFamily="50" charset="-127"/>
                <a:ea typeface="나눔바른고딕" pitchFamily="50" charset="-127"/>
              </a:rPr>
              <a:t>반환 값</a:t>
            </a:r>
            <a:r>
              <a:rPr lang="en-US" altLang="ko-KR" sz="2500" dirty="0">
                <a:solidFill>
                  <a:srgbClr val="9C004F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나눔바른고딕" pitchFamily="50" charset="-127"/>
                <a:ea typeface="나눔바른고딕" pitchFamily="50" charset="-127"/>
              </a:rPr>
              <a:t>}</a:t>
            </a:r>
          </a:p>
        </p:txBody>
      </p:sp>
      <p:pic>
        <p:nvPicPr>
          <p:cNvPr id="18" name="Picture 2" descr="C:\Users\JYW\Desktop\20150421_102536.png">
            <a:extLst>
              <a:ext uri="{FF2B5EF4-FFF2-40B4-BE49-F238E27FC236}">
                <a16:creationId xmlns:a16="http://schemas.microsoft.com/office/drawing/2014/main" id="{4D13E1F5-90CB-4527-B104-66892436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38" y="627534"/>
            <a:ext cx="5204324" cy="1372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68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29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기본 구조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리턴타입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0887" y="112461"/>
            <a:ext cx="783855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DC2543-292A-4D82-8072-2082ED0153E4}"/>
              </a:ext>
            </a:extLst>
          </p:cNvPr>
          <p:cNvSpPr/>
          <p:nvPr/>
        </p:nvSpPr>
        <p:spPr>
          <a:xfrm>
            <a:off x="772968" y="843558"/>
            <a:ext cx="7818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메소드의 수행</a:t>
            </a:r>
            <a:r>
              <a:rPr lang="ko-KR" altLang="en-US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결과를 어떤 타입</a:t>
            </a:r>
            <a:r>
              <a:rPr lang="en-US" altLang="ko-KR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자료형</a:t>
            </a:r>
            <a:r>
              <a:rPr lang="en-US" altLang="ko-KR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으로 반환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할 것인지 알려주는 것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1541F-4558-49F2-9CCF-87BDEC3E65FF}"/>
              </a:ext>
            </a:extLst>
          </p:cNvPr>
          <p:cNvSpPr txBox="1"/>
          <p:nvPr/>
        </p:nvSpPr>
        <p:spPr>
          <a:xfrm>
            <a:off x="772968" y="1577002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아무것도 </a:t>
            </a:r>
            <a:r>
              <a:rPr lang="ko-KR" altLang="en-US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반환하지 않을 경우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리턴 타입대신 </a:t>
            </a:r>
            <a:r>
              <a:rPr lang="en-US" altLang="ko-KR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void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를 사용한다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1DCAD0-9085-462F-8B3C-CCC2404A38F9}"/>
              </a:ext>
            </a:extLst>
          </p:cNvPr>
          <p:cNvSpPr txBox="1"/>
          <p:nvPr/>
        </p:nvSpPr>
        <p:spPr>
          <a:xfrm>
            <a:off x="772968" y="2310446"/>
            <a:ext cx="73448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메소드가 </a:t>
            </a:r>
            <a:r>
              <a:rPr lang="ko-KR" altLang="en-US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결과값을 반환하는 경우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반드시 </a:t>
            </a:r>
            <a:r>
              <a:rPr lang="en-US" altLang="ko-KR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return</a:t>
            </a:r>
            <a:r>
              <a:rPr lang="ko-KR" altLang="en-US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문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을 사용하여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     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메소드의 </a:t>
            </a:r>
            <a:r>
              <a:rPr lang="ko-KR" altLang="en-US" dirty="0" err="1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리턴타입에</a:t>
            </a:r>
            <a:r>
              <a:rPr lang="ko-KR" altLang="en-US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 맞는 결과값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을 지정해야 한다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35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메소드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(Method)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의 기본구조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리턴타입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12461"/>
            <a:ext cx="772968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C:\Users\JYW\Desktop\20150421_1043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7" y="946404"/>
            <a:ext cx="4040308" cy="14378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JYW\Desktop\20150421_10433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7" y="3147814"/>
            <a:ext cx="3585437" cy="1296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JYW\Desktop\20150421_1044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753" y="3147814"/>
            <a:ext cx="3495961" cy="16989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18323" y="577072"/>
            <a:ext cx="288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dirty="0" err="1">
                <a:latin typeface="나눔바른고딕" pitchFamily="50" charset="-127"/>
                <a:ea typeface="나눔바른고딕" pitchFamily="50" charset="-127"/>
              </a:rPr>
              <a:t>반환값이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없을 경우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(void)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D050F2-B4C2-4E93-947A-1298A685B62C}"/>
              </a:ext>
            </a:extLst>
          </p:cNvPr>
          <p:cNvSpPr/>
          <p:nvPr/>
        </p:nvSpPr>
        <p:spPr>
          <a:xfrm>
            <a:off x="1547664" y="946404"/>
            <a:ext cx="792088" cy="369332"/>
          </a:xfrm>
          <a:prstGeom prst="rect">
            <a:avLst/>
          </a:prstGeom>
          <a:noFill/>
          <a:ln>
            <a:solidFill>
              <a:srgbClr val="DC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80DF88-B9B3-43A7-9237-8D3DBF9AF219}"/>
              </a:ext>
            </a:extLst>
          </p:cNvPr>
          <p:cNvCxnSpPr/>
          <p:nvPr/>
        </p:nvCxnSpPr>
        <p:spPr>
          <a:xfrm>
            <a:off x="4211960" y="3867894"/>
            <a:ext cx="648072" cy="0"/>
          </a:xfrm>
          <a:prstGeom prst="straightConnector1">
            <a:avLst/>
          </a:prstGeom>
          <a:ln w="28575">
            <a:solidFill>
              <a:srgbClr val="DC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DF26BA-003D-431A-A4EE-A55D598BD311}"/>
              </a:ext>
            </a:extLst>
          </p:cNvPr>
          <p:cNvSpPr txBox="1"/>
          <p:nvPr/>
        </p:nvSpPr>
        <p:spPr>
          <a:xfrm>
            <a:off x="418323" y="2782389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dirty="0" err="1">
                <a:latin typeface="나눔바른고딕" pitchFamily="50" charset="-127"/>
                <a:ea typeface="나눔바른고딕" pitchFamily="50" charset="-127"/>
              </a:rPr>
              <a:t>반환값이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있을 경우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811E02-A5D8-4D30-B463-79BBF49ED14F}"/>
              </a:ext>
            </a:extLst>
          </p:cNvPr>
          <p:cNvSpPr/>
          <p:nvPr/>
        </p:nvSpPr>
        <p:spPr>
          <a:xfrm>
            <a:off x="1727393" y="3147814"/>
            <a:ext cx="612359" cy="369332"/>
          </a:xfrm>
          <a:prstGeom prst="rect">
            <a:avLst/>
          </a:prstGeom>
          <a:noFill/>
          <a:ln>
            <a:solidFill>
              <a:srgbClr val="DC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363318-C5F6-4231-AFED-0A1FFD078964}"/>
              </a:ext>
            </a:extLst>
          </p:cNvPr>
          <p:cNvSpPr/>
          <p:nvPr/>
        </p:nvSpPr>
        <p:spPr>
          <a:xfrm>
            <a:off x="5868144" y="3997300"/>
            <a:ext cx="1440160" cy="369332"/>
          </a:xfrm>
          <a:prstGeom prst="rect">
            <a:avLst/>
          </a:prstGeom>
          <a:noFill/>
          <a:ln>
            <a:solidFill>
              <a:srgbClr val="DC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73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1859C"/>
        </a:solidFill>
        <a:ln>
          <a:noFill/>
        </a:ln>
      </a:spPr>
      <a:bodyPr rtlCol="0" anchor="ctr"/>
      <a:lstStyle>
        <a:defPPr algn="ctr">
          <a:defRPr dirty="0">
            <a:solidFill>
              <a:schemeClr val="bg1"/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457200" indent="-457200">
          <a:buAutoNum type="arabicPeriod"/>
          <a:defRPr sz="2400" dirty="0" err="1" smtClean="0">
            <a:ln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10030</TotalTime>
  <Words>941</Words>
  <Application>Microsoft Office PowerPoint</Application>
  <PresentationFormat>화면 슬라이드 쇼(16:9)</PresentationFormat>
  <Paragraphs>221</Paragraphs>
  <Slides>36</Slides>
  <Notes>34</Notes>
  <HiddenSlides>5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맑은 고딕</vt:lpstr>
      <vt:lpstr>10X10 Bold</vt:lpstr>
      <vt:lpstr>Rix고딕 B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채 수민</cp:lastModifiedBy>
  <cp:revision>735</cp:revision>
  <dcterms:created xsi:type="dcterms:W3CDTF">2015-03-17T10:14:13Z</dcterms:created>
  <dcterms:modified xsi:type="dcterms:W3CDTF">2021-04-04T13:27:05Z</dcterms:modified>
</cp:coreProperties>
</file>